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2" r:id="rId5"/>
    <p:sldId id="263" r:id="rId6"/>
    <p:sldId id="266" r:id="rId7"/>
    <p:sldId id="257" r:id="rId8"/>
    <p:sldId id="259" r:id="rId9"/>
    <p:sldId id="267" r:id="rId10"/>
    <p:sldId id="261" r:id="rId11"/>
    <p:sldId id="260" r:id="rId12"/>
    <p:sldId id="262" r:id="rId13"/>
    <p:sldId id="264" r:id="rId14"/>
    <p:sldId id="265" r:id="rId15"/>
    <p:sldId id="268" r:id="rId16"/>
    <p:sldId id="269" r:id="rId17"/>
    <p:sldId id="270" r:id="rId18"/>
    <p:sldId id="273" r:id="rId19"/>
    <p:sldId id="271"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73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3662E0-D3E1-44DF-BC5C-4C4D69C789A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18016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662E0-D3E1-44DF-BC5C-4C4D69C789A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7443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662E0-D3E1-44DF-BC5C-4C4D69C789A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184903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662E0-D3E1-44DF-BC5C-4C4D69C789A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50029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662E0-D3E1-44DF-BC5C-4C4D69C789A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50293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3662E0-D3E1-44DF-BC5C-4C4D69C789A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400847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3662E0-D3E1-44DF-BC5C-4C4D69C789AB}"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28380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3662E0-D3E1-44DF-BC5C-4C4D69C789AB}"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131989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662E0-D3E1-44DF-BC5C-4C4D69C789AB}"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29520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662E0-D3E1-44DF-BC5C-4C4D69C789A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348849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662E0-D3E1-44DF-BC5C-4C4D69C789A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EDB51-D5C2-40EA-8B30-4DFA3244C325}" type="slidenum">
              <a:rPr lang="en-US" smtClean="0"/>
              <a:t>‹#›</a:t>
            </a:fld>
            <a:endParaRPr lang="en-US"/>
          </a:p>
        </p:txBody>
      </p:sp>
    </p:spTree>
    <p:extLst>
      <p:ext uri="{BB962C8B-B14F-4D97-AF65-F5344CB8AC3E}">
        <p14:creationId xmlns:p14="http://schemas.microsoft.com/office/powerpoint/2010/main" val="335627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662E0-D3E1-44DF-BC5C-4C4D69C789AB}" type="datetimeFigureOut">
              <a:rPr lang="en-US" smtClean="0"/>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EDB51-D5C2-40EA-8B30-4DFA3244C325}" type="slidenum">
              <a:rPr lang="en-US" smtClean="0"/>
              <a:t>‹#›</a:t>
            </a:fld>
            <a:endParaRPr lang="en-US"/>
          </a:p>
        </p:txBody>
      </p:sp>
    </p:spTree>
    <p:extLst>
      <p:ext uri="{BB962C8B-B14F-4D97-AF65-F5344CB8AC3E}">
        <p14:creationId xmlns:p14="http://schemas.microsoft.com/office/powerpoint/2010/main" val="15282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04999"/>
          </a:xfrm>
        </p:spPr>
        <p:txBody>
          <a:bodyPr/>
          <a:lstStyle/>
          <a:p>
            <a:r>
              <a:rPr lang="en-US" b="1" dirty="0" smtClean="0">
                <a:latin typeface="Times New Roman" panose="02020603050405020304" pitchFamily="18" charset="0"/>
                <a:cs typeface="Times New Roman" panose="02020603050405020304" pitchFamily="18" charset="0"/>
              </a:rPr>
              <a:t>Affordable Housing</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2133600"/>
            <a:ext cx="6400800" cy="3276600"/>
          </a:xfrm>
        </p:spPr>
        <p:txBody>
          <a:bodyPr>
            <a:normAutofit fontScale="85000" lnSpcReduction="20000"/>
          </a:bodyPr>
          <a:lstStyle/>
          <a:p>
            <a:r>
              <a:rPr lang="en-US" b="1" i="1" dirty="0" smtClean="0">
                <a:solidFill>
                  <a:srgbClr val="C00000"/>
                </a:solidFill>
                <a:latin typeface="Times New Roman" panose="02020603050405020304" pitchFamily="18" charset="0"/>
                <a:cs typeface="Times New Roman" panose="02020603050405020304" pitchFamily="18" charset="0"/>
              </a:rPr>
              <a:t>Action Alternatives</a:t>
            </a:r>
          </a:p>
          <a:p>
            <a:r>
              <a:rPr lang="en-US" b="1" i="1" dirty="0" smtClean="0">
                <a:solidFill>
                  <a:srgbClr val="C00000"/>
                </a:solidFill>
                <a:latin typeface="Times New Roman" panose="02020603050405020304" pitchFamily="18" charset="0"/>
                <a:cs typeface="Times New Roman" panose="02020603050405020304" pitchFamily="18" charset="0"/>
              </a:rPr>
              <a:t>for creating attainable housing at </a:t>
            </a:r>
          </a:p>
          <a:p>
            <a:r>
              <a:rPr lang="en-US" b="1" i="1" dirty="0" smtClean="0">
                <a:solidFill>
                  <a:srgbClr val="C00000"/>
                </a:solidFill>
                <a:latin typeface="Times New Roman" panose="02020603050405020304" pitchFamily="18" charset="0"/>
                <a:cs typeface="Times New Roman" panose="02020603050405020304" pitchFamily="18" charset="0"/>
              </a:rPr>
              <a:t>the local </a:t>
            </a:r>
            <a:r>
              <a:rPr lang="en-US" b="1" i="1" dirty="0" smtClean="0">
                <a:solidFill>
                  <a:srgbClr val="C00000"/>
                </a:solidFill>
                <a:latin typeface="Times New Roman" panose="02020603050405020304" pitchFamily="18" charset="0"/>
                <a:cs typeface="Times New Roman" panose="02020603050405020304" pitchFamily="18" charset="0"/>
              </a:rPr>
              <a:t>level</a:t>
            </a:r>
          </a:p>
          <a:p>
            <a:endParaRPr lang="en-US" b="1" i="1" dirty="0" smtClean="0">
              <a:solidFill>
                <a:srgbClr val="C00000"/>
              </a:solidFill>
              <a:latin typeface="Times New Roman" panose="02020603050405020304" pitchFamily="18" charset="0"/>
              <a:cs typeface="Times New Roman" panose="02020603050405020304" pitchFamily="18" charset="0"/>
            </a:endParaRPr>
          </a:p>
          <a:p>
            <a:r>
              <a:rPr lang="en-US" dirty="0" smtClean="0">
                <a:solidFill>
                  <a:srgbClr val="002060"/>
                </a:solidFill>
                <a:latin typeface="Times New Roman" panose="02020603050405020304" pitchFamily="18" charset="0"/>
                <a:cs typeface="Times New Roman" panose="02020603050405020304" pitchFamily="18" charset="0"/>
              </a:rPr>
              <a:t>Connecticut Federation of Planning and Zoning Agencies  </a:t>
            </a:r>
          </a:p>
          <a:p>
            <a:r>
              <a:rPr lang="en-US" dirty="0" smtClean="0">
                <a:solidFill>
                  <a:srgbClr val="002060"/>
                </a:solidFill>
                <a:latin typeface="Times New Roman" panose="02020603050405020304" pitchFamily="18" charset="0"/>
                <a:cs typeface="Times New Roman" panose="02020603050405020304" pitchFamily="18" charset="0"/>
              </a:rPr>
              <a:t>Hiram </a:t>
            </a:r>
            <a:r>
              <a:rPr lang="en-US" dirty="0">
                <a:solidFill>
                  <a:srgbClr val="002060"/>
                </a:solidFill>
                <a:latin typeface="Times New Roman" panose="02020603050405020304" pitchFamily="18" charset="0"/>
                <a:cs typeface="Times New Roman" panose="02020603050405020304" pitchFamily="18" charset="0"/>
              </a:rPr>
              <a:t>Peck, AICP, </a:t>
            </a:r>
            <a:r>
              <a:rPr lang="en-US" dirty="0" smtClean="0">
                <a:solidFill>
                  <a:srgbClr val="002060"/>
                </a:solidFill>
                <a:latin typeface="Times New Roman" panose="02020603050405020304" pitchFamily="18" charset="0"/>
                <a:cs typeface="Times New Roman" panose="02020603050405020304" pitchFamily="18" charset="0"/>
              </a:rPr>
              <a:t>CFM</a:t>
            </a:r>
          </a:p>
          <a:p>
            <a:r>
              <a:rPr lang="en-US" sz="2400" dirty="0" smtClean="0">
                <a:solidFill>
                  <a:srgbClr val="002060"/>
                </a:solidFill>
                <a:latin typeface="Times New Roman" panose="02020603050405020304" pitchFamily="18" charset="0"/>
                <a:cs typeface="Times New Roman" panose="02020603050405020304" pitchFamily="18" charset="0"/>
              </a:rPr>
              <a:t>April </a:t>
            </a:r>
            <a:r>
              <a:rPr lang="en-US" sz="2400" dirty="0">
                <a:solidFill>
                  <a:srgbClr val="002060"/>
                </a:solidFill>
                <a:latin typeface="Times New Roman" panose="02020603050405020304" pitchFamily="18" charset="0"/>
                <a:cs typeface="Times New Roman" panose="02020603050405020304" pitchFamily="18" charset="0"/>
              </a:rPr>
              <a:t>30, 2020</a:t>
            </a: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7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do you think of affordable housing in your community?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Frequent responses, which </a:t>
            </a:r>
            <a:r>
              <a:rPr lang="en-US" dirty="0" smtClean="0">
                <a:latin typeface="Times New Roman" panose="02020603050405020304" pitchFamily="18" charset="0"/>
                <a:cs typeface="Times New Roman" panose="02020603050405020304" pitchFamily="18" charset="0"/>
              </a:rPr>
              <a:t>all bear </a:t>
            </a:r>
            <a:r>
              <a:rPr lang="en-US" dirty="0" smtClean="0">
                <a:latin typeface="Times New Roman" panose="02020603050405020304" pitchFamily="18" charset="0"/>
                <a:cs typeface="Times New Roman" panose="02020603050405020304" pitchFamily="18" charset="0"/>
              </a:rPr>
              <a:t>research:</a:t>
            </a:r>
          </a:p>
          <a:p>
            <a:pPr lvl="1"/>
            <a:r>
              <a:rPr lang="en-US" dirty="0" smtClean="0">
                <a:latin typeface="Times New Roman" panose="02020603050405020304" pitchFamily="18" charset="0"/>
                <a:cs typeface="Times New Roman" panose="02020603050405020304" pitchFamily="18" charset="0"/>
              </a:rPr>
              <a:t>Too dense, does not fit into neighborhood</a:t>
            </a:r>
          </a:p>
          <a:p>
            <a:pPr lvl="1"/>
            <a:r>
              <a:rPr lang="en-US" dirty="0" smtClean="0">
                <a:latin typeface="Times New Roman" panose="02020603050405020304" pitchFamily="18" charset="0"/>
                <a:cs typeface="Times New Roman" panose="02020603050405020304" pitchFamily="18" charset="0"/>
              </a:rPr>
              <a:t>Drain on school system ($)</a:t>
            </a:r>
          </a:p>
          <a:p>
            <a:pPr lvl="1"/>
            <a:r>
              <a:rPr lang="en-US" dirty="0" smtClean="0">
                <a:latin typeface="Times New Roman" panose="02020603050405020304" pitchFamily="18" charset="0"/>
                <a:cs typeface="Times New Roman" panose="02020603050405020304" pitchFamily="18" charset="0"/>
              </a:rPr>
              <a:t>Change in “community character”</a:t>
            </a:r>
          </a:p>
          <a:p>
            <a:pPr lvl="1"/>
            <a:r>
              <a:rPr lang="en-US" dirty="0" smtClean="0">
                <a:latin typeface="Times New Roman" panose="02020603050405020304" pitchFamily="18" charset="0"/>
                <a:cs typeface="Times New Roman" panose="02020603050405020304" pitchFamily="18" charset="0"/>
              </a:rPr>
              <a:t>Negative traffic impact </a:t>
            </a:r>
          </a:p>
          <a:p>
            <a:pPr lvl="1"/>
            <a:r>
              <a:rPr lang="en-US" dirty="0" smtClean="0">
                <a:latin typeface="Times New Roman" panose="02020603050405020304" pitchFamily="18" charset="0"/>
                <a:cs typeface="Times New Roman" panose="02020603050405020304" pitchFamily="18" charset="0"/>
              </a:rPr>
              <a:t>No sewers, we can’t do it</a:t>
            </a:r>
          </a:p>
          <a:p>
            <a:pPr lvl="1"/>
            <a:r>
              <a:rPr lang="en-US" dirty="0" smtClean="0">
                <a:latin typeface="Times New Roman" panose="02020603050405020304" pitchFamily="18" charset="0"/>
                <a:cs typeface="Times New Roman" panose="02020603050405020304" pitchFamily="18" charset="0"/>
              </a:rPr>
              <a:t>Adverse impact on property values</a:t>
            </a:r>
          </a:p>
          <a:p>
            <a:pPr lvl="1"/>
            <a:r>
              <a:rPr lang="en-US" dirty="0" smtClean="0">
                <a:latin typeface="Times New Roman" panose="02020603050405020304" pitchFamily="18" charset="0"/>
                <a:cs typeface="Times New Roman" panose="02020603050405020304" pitchFamily="18" charset="0"/>
              </a:rPr>
              <a:t>Adverse impact on environmental </a:t>
            </a:r>
            <a:r>
              <a:rPr lang="en-US" dirty="0" smtClean="0">
                <a:latin typeface="Times New Roman" panose="02020603050405020304" pitchFamily="18" charset="0"/>
                <a:cs typeface="Times New Roman" panose="02020603050405020304" pitchFamily="18" charset="0"/>
              </a:rPr>
              <a:t>resources</a:t>
            </a:r>
          </a:p>
          <a:p>
            <a:pPr lvl="1"/>
            <a:r>
              <a:rPr lang="en-US" dirty="0" smtClean="0">
                <a:latin typeface="Times New Roman" panose="02020603050405020304" pitchFamily="18" charset="0"/>
                <a:cs typeface="Times New Roman" panose="02020603050405020304" pitchFamily="18" charset="0"/>
              </a:rPr>
              <a:t>Not safe….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7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Lets look at economic development: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What is the potential impact on economic development of affordable housing in your community? Per 100 affordable units:*</a:t>
            </a:r>
          </a:p>
          <a:p>
            <a:r>
              <a:rPr lang="en-US" dirty="0" smtClean="0">
                <a:latin typeface="Times New Roman" panose="02020603050405020304" pitchFamily="18" charset="0"/>
                <a:cs typeface="Times New Roman" panose="02020603050405020304" pitchFamily="18" charset="0"/>
              </a:rPr>
              <a:t>Construction: $14.5 million in </a:t>
            </a:r>
            <a:r>
              <a:rPr lang="en-US" dirty="0" err="1" smtClean="0">
                <a:latin typeface="Times New Roman" panose="02020603050405020304" pitchFamily="18" charset="0"/>
                <a:cs typeface="Times New Roman" panose="02020603050405020304" pitchFamily="18" charset="0"/>
              </a:rPr>
              <a:t>ec</a:t>
            </a:r>
            <a:r>
              <a:rPr lang="en-US" dirty="0" smtClean="0">
                <a:latin typeface="Times New Roman" panose="02020603050405020304" pitchFamily="18" charset="0"/>
                <a:cs typeface="Times New Roman" panose="02020603050405020304" pitchFamily="18" charset="0"/>
              </a:rPr>
              <a:t> activity</a:t>
            </a:r>
          </a:p>
          <a:p>
            <a:pPr lvl="1"/>
            <a:r>
              <a:rPr lang="en-US" dirty="0" smtClean="0">
                <a:latin typeface="Times New Roman" panose="02020603050405020304" pitchFamily="18" charset="0"/>
                <a:cs typeface="Times New Roman" panose="02020603050405020304" pitchFamily="18" charset="0"/>
              </a:rPr>
              <a:t>$2.3 million in state/local taxes</a:t>
            </a:r>
          </a:p>
          <a:p>
            <a:pPr lvl="1"/>
            <a:r>
              <a:rPr lang="en-US" dirty="0" smtClean="0">
                <a:latin typeface="Times New Roman" panose="02020603050405020304" pitchFamily="18" charset="0"/>
                <a:cs typeface="Times New Roman" panose="02020603050405020304" pitchFamily="18" charset="0"/>
              </a:rPr>
              <a:t>165 jobs</a:t>
            </a:r>
          </a:p>
          <a:p>
            <a:r>
              <a:rPr lang="en-US" dirty="0" smtClean="0">
                <a:latin typeface="Times New Roman" panose="02020603050405020304" pitchFamily="18" charset="0"/>
                <a:cs typeface="Times New Roman" panose="02020603050405020304" pitchFamily="18" charset="0"/>
              </a:rPr>
              <a:t>Each year after:$3.8 million in </a:t>
            </a:r>
            <a:r>
              <a:rPr lang="en-US" dirty="0" err="1" smtClean="0">
                <a:latin typeface="Times New Roman" panose="02020603050405020304" pitchFamily="18" charset="0"/>
                <a:cs typeface="Times New Roman" panose="02020603050405020304" pitchFamily="18" charset="0"/>
              </a:rPr>
              <a:t>ec</a:t>
            </a:r>
            <a:r>
              <a:rPr lang="en-US" dirty="0" smtClean="0">
                <a:latin typeface="Times New Roman" panose="02020603050405020304" pitchFamily="18" charset="0"/>
                <a:cs typeface="Times New Roman" panose="02020603050405020304" pitchFamily="18" charset="0"/>
              </a:rPr>
              <a:t> activity</a:t>
            </a:r>
          </a:p>
          <a:p>
            <a:pPr lvl="1"/>
            <a:r>
              <a:rPr lang="en-US" dirty="0" smtClean="0">
                <a:latin typeface="Times New Roman" panose="02020603050405020304" pitchFamily="18" charset="0"/>
                <a:cs typeface="Times New Roman" panose="02020603050405020304" pitchFamily="18" charset="0"/>
              </a:rPr>
              <a:t>$1.1 million in state/local taxes</a:t>
            </a:r>
          </a:p>
          <a:p>
            <a:pPr lvl="1"/>
            <a:r>
              <a:rPr lang="en-US" dirty="0" smtClean="0">
                <a:latin typeface="Times New Roman" panose="02020603050405020304" pitchFamily="18" charset="0"/>
                <a:cs typeface="Times New Roman" panose="02020603050405020304" pitchFamily="18" charset="0"/>
              </a:rPr>
              <a:t>42 Jobs</a:t>
            </a:r>
          </a:p>
          <a:p>
            <a:pPr lvl="1"/>
            <a:r>
              <a:rPr lang="en-US" dirty="0" smtClean="0">
                <a:latin typeface="Times New Roman" panose="02020603050405020304" pitchFamily="18" charset="0"/>
                <a:cs typeface="Times New Roman" panose="02020603050405020304" pitchFamily="18" charset="0"/>
              </a:rPr>
              <a:t>$7,000 in disposable income/ for local spending</a:t>
            </a:r>
          </a:p>
          <a:p>
            <a:pPr marL="457200" lvl="1" indent="0">
              <a:buNone/>
            </a:pPr>
            <a:r>
              <a:rPr lang="en-US" sz="1700" dirty="0" smtClean="0">
                <a:latin typeface="Times New Roman" panose="02020603050405020304" pitchFamily="18" charset="0"/>
                <a:cs typeface="Times New Roman" panose="02020603050405020304" pitchFamily="18" charset="0"/>
              </a:rPr>
              <a:t>*</a:t>
            </a:r>
            <a:r>
              <a:rPr lang="en-US" sz="1700" dirty="0" err="1" smtClean="0">
                <a:latin typeface="Times New Roman" panose="02020603050405020304" pitchFamily="18" charset="0"/>
                <a:cs typeface="Times New Roman" panose="02020603050405020304" pitchFamily="18" charset="0"/>
              </a:rPr>
              <a:t>Source:Partnership</a:t>
            </a:r>
            <a:r>
              <a:rPr lang="en-US" sz="1700" dirty="0" smtClean="0">
                <a:latin typeface="Times New Roman" panose="02020603050405020304" pitchFamily="18" charset="0"/>
                <a:cs typeface="Times New Roman" panose="02020603050405020304" pitchFamily="18" charset="0"/>
              </a:rPr>
              <a:t> for Strong Communities, CT Dept. of Housing and NAHB</a:t>
            </a:r>
          </a:p>
          <a:p>
            <a:endParaRPr lang="en-US" dirty="0" smtClean="0"/>
          </a:p>
          <a:p>
            <a:endParaRPr lang="en-US" dirty="0" smtClean="0"/>
          </a:p>
          <a:p>
            <a:endParaRPr lang="en-US" dirty="0"/>
          </a:p>
        </p:txBody>
      </p:sp>
    </p:spTree>
    <p:extLst>
      <p:ext uri="{BB962C8B-B14F-4D97-AF65-F5344CB8AC3E}">
        <p14:creationId xmlns:p14="http://schemas.microsoft.com/office/powerpoint/2010/main" val="375995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Keys</a:t>
            </a:r>
            <a:r>
              <a:rPr lang="en-US" dirty="0" smtClean="0">
                <a:latin typeface="Times New Roman" panose="02020603050405020304" pitchFamily="18" charset="0"/>
                <a:cs typeface="Times New Roman" panose="02020603050405020304" pitchFamily="18" charset="0"/>
              </a:rPr>
              <a:t> to attainable housing acceptability: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u="sng" dirty="0" smtClean="0">
                <a:latin typeface="Times New Roman" panose="02020603050405020304" pitchFamily="18" charset="0"/>
                <a:cs typeface="Times New Roman" panose="02020603050405020304" pitchFamily="18" charset="0"/>
              </a:rPr>
              <a:t>Design</a:t>
            </a:r>
            <a:r>
              <a:rPr lang="en-US" dirty="0" smtClean="0">
                <a:latin typeface="Times New Roman" panose="02020603050405020304" pitchFamily="18" charset="0"/>
                <a:cs typeface="Times New Roman" panose="02020603050405020304" pitchFamily="18" charset="0"/>
              </a:rPr>
              <a:t> for the context.</a:t>
            </a:r>
          </a:p>
          <a:p>
            <a:r>
              <a:rPr lang="en-US" dirty="0" smtClean="0">
                <a:latin typeface="Times New Roman" panose="02020603050405020304" pitchFamily="18" charset="0"/>
                <a:cs typeface="Times New Roman" panose="02020603050405020304" pitchFamily="18" charset="0"/>
              </a:rPr>
              <a:t>Educate all involved through the process.</a:t>
            </a:r>
          </a:p>
          <a:p>
            <a:r>
              <a:rPr lang="en-US" dirty="0" smtClean="0">
                <a:latin typeface="Times New Roman" panose="02020603050405020304" pitchFamily="18" charset="0"/>
                <a:cs typeface="Times New Roman" panose="02020603050405020304" pitchFamily="18" charset="0"/>
              </a:rPr>
              <a:t>Be accurate in your inquiries and answers both from the public and from applicants.</a:t>
            </a:r>
          </a:p>
          <a:p>
            <a:r>
              <a:rPr lang="en-US" dirty="0" smtClean="0">
                <a:latin typeface="Times New Roman" panose="02020603050405020304" pitchFamily="18" charset="0"/>
                <a:cs typeface="Times New Roman" panose="02020603050405020304" pitchFamily="18" charset="0"/>
              </a:rPr>
              <a:t>Be creative </a:t>
            </a:r>
            <a:r>
              <a:rPr lang="en-US" u="sng" dirty="0"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realistic throughout the process.</a:t>
            </a:r>
          </a:p>
          <a:p>
            <a:r>
              <a:rPr lang="en-US" dirty="0" smtClean="0">
                <a:latin typeface="Times New Roman" panose="02020603050405020304" pitchFamily="18" charset="0"/>
                <a:cs typeface="Times New Roman" panose="02020603050405020304" pitchFamily="18" charset="0"/>
              </a:rPr>
              <a:t>Design, design and design to upgrade the area.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91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Some options to consider: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“Friendly” Affordable Housing, CGS 8-30g, </a:t>
            </a:r>
          </a:p>
          <a:p>
            <a:endParaRPr lang="en-US"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HOME Connecticut 2008, CGS 8-13m et. seq. </a:t>
            </a:r>
          </a:p>
          <a:p>
            <a:pPr lvl="1"/>
            <a:r>
              <a:rPr lang="en-US" b="1" dirty="0" smtClean="0">
                <a:latin typeface="Times New Roman" panose="02020603050405020304" pitchFamily="18" charset="0"/>
                <a:cs typeface="Times New Roman" panose="02020603050405020304" pitchFamily="18" charset="0"/>
              </a:rPr>
              <a:t>Incentive Housing Zones</a:t>
            </a:r>
          </a:p>
          <a:p>
            <a:pPr marL="457200" lvl="1" indent="0">
              <a:buNone/>
            </a:pP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Inclusionary Zoning, CGS 8-2g. (Density increases)</a:t>
            </a:r>
          </a:p>
          <a:p>
            <a:pPr marL="0" indent="0">
              <a:buNone/>
            </a:pPr>
            <a:r>
              <a:rPr lang="en-US" dirty="0" smtClean="0">
                <a:latin typeface="Times New Roman" panose="02020603050405020304" pitchFamily="18" charset="0"/>
                <a:cs typeface="Times New Roman" panose="02020603050405020304" pitchFamily="18" charset="0"/>
              </a:rPr>
              <a:t>	- Fee in lieu of affordable housing</a:t>
            </a:r>
          </a:p>
          <a:p>
            <a:r>
              <a:rPr lang="en-US" dirty="0" smtClean="0">
                <a:latin typeface="Times New Roman" panose="02020603050405020304" pitchFamily="18" charset="0"/>
                <a:cs typeface="Times New Roman" panose="02020603050405020304" pitchFamily="18" charset="0"/>
              </a:rPr>
              <a:t>Village District Zoning, CGS 8-2j. (Variety of types)</a:t>
            </a:r>
          </a:p>
          <a:p>
            <a:pPr lvl="1"/>
            <a:r>
              <a:rPr lang="en-US" dirty="0" smtClean="0">
                <a:latin typeface="Times New Roman" panose="02020603050405020304" pitchFamily="18" charset="0"/>
                <a:cs typeface="Times New Roman" panose="02020603050405020304" pitchFamily="18" charset="0"/>
              </a:rPr>
              <a:t>Design Districts, Form Based Coding, or </a:t>
            </a:r>
            <a:r>
              <a:rPr lang="en-US" dirty="0" err="1" smtClean="0">
                <a:latin typeface="Times New Roman" panose="02020603050405020304" pitchFamily="18" charset="0"/>
                <a:cs typeface="Times New Roman" panose="02020603050405020304" pitchFamily="18" charset="0"/>
              </a:rPr>
              <a:t>CoHousing</a:t>
            </a:r>
            <a:r>
              <a:rPr lang="en-US" dirty="0" smtClean="0">
                <a:latin typeface="Times New Roman" panose="02020603050405020304" pitchFamily="18" charset="0"/>
                <a:cs typeface="Times New Roman" panose="02020603050405020304" pitchFamily="18" charset="0"/>
              </a:rPr>
              <a:t>.</a:t>
            </a:r>
          </a:p>
          <a:p>
            <a:endParaRPr lang="en-US" dirty="0" smtClean="0"/>
          </a:p>
          <a:p>
            <a:pPr marL="0" indent="0">
              <a:buNone/>
            </a:pPr>
            <a:endParaRPr lang="en-US" dirty="0"/>
          </a:p>
        </p:txBody>
      </p:sp>
      <p:sp>
        <p:nvSpPr>
          <p:cNvPr id="4" name="Rectangle 3"/>
          <p:cNvSpPr/>
          <p:nvPr/>
        </p:nvSpPr>
        <p:spPr>
          <a:xfrm>
            <a:off x="838201" y="2666999"/>
            <a:ext cx="6858000" cy="1141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2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Incentive Housing Zones (IHZ):</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Why consider this?</a:t>
            </a:r>
          </a:p>
          <a:p>
            <a:pPr lvl="1"/>
            <a:r>
              <a:rPr lang="en-US" dirty="0" smtClean="0">
                <a:latin typeface="Times New Roman" panose="02020603050405020304" pitchFamily="18" charset="0"/>
                <a:cs typeface="Times New Roman" panose="02020603050405020304" pitchFamily="18" charset="0"/>
              </a:rPr>
              <a:t>Provides </a:t>
            </a:r>
            <a:r>
              <a:rPr lang="en-US" dirty="0" smtClean="0">
                <a:latin typeface="Times New Roman" panose="02020603050405020304" pitchFamily="18" charset="0"/>
                <a:cs typeface="Times New Roman" panose="02020603050405020304" pitchFamily="18" charset="0"/>
              </a:rPr>
              <a:t>significant flexibility in many areas</a:t>
            </a:r>
          </a:p>
          <a:p>
            <a:pPr lvl="1"/>
            <a:r>
              <a:rPr lang="en-US" dirty="0" smtClean="0">
                <a:latin typeface="Times New Roman" panose="02020603050405020304" pitchFamily="18" charset="0"/>
                <a:cs typeface="Times New Roman" panose="02020603050405020304" pitchFamily="18" charset="0"/>
              </a:rPr>
              <a:t>Allows more municipal control of the process</a:t>
            </a:r>
          </a:p>
          <a:p>
            <a:pPr lvl="1"/>
            <a:r>
              <a:rPr lang="en-US" dirty="0" smtClean="0">
                <a:latin typeface="Times New Roman" panose="02020603050405020304" pitchFamily="18" charset="0"/>
                <a:cs typeface="Times New Roman" panose="02020603050405020304" pitchFamily="18" charset="0"/>
              </a:rPr>
              <a:t>Possible developer buy in as a time/$ saving alternative with possible better result.</a:t>
            </a:r>
          </a:p>
          <a:p>
            <a:pPr lvl="1"/>
            <a:r>
              <a:rPr lang="en-US" dirty="0" smtClean="0">
                <a:latin typeface="Times New Roman" panose="02020603050405020304" pitchFamily="18" charset="0"/>
                <a:cs typeface="Times New Roman" panose="02020603050405020304" pitchFamily="18" charset="0"/>
              </a:rPr>
              <a:t>Attainable units, properly documented, count toward 10% goal. </a:t>
            </a:r>
            <a:r>
              <a:rPr lang="en-US" dirty="0" smtClean="0">
                <a:latin typeface="Times New Roman" panose="02020603050405020304" pitchFamily="18" charset="0"/>
                <a:cs typeface="Times New Roman" panose="02020603050405020304" pitchFamily="18" charset="0"/>
              </a:rPr>
              <a:t>(20% required)</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(Originally $$ to community. Not </a:t>
            </a:r>
            <a:r>
              <a:rPr lang="en-US" dirty="0" smtClean="0">
                <a:latin typeface="Times New Roman" panose="02020603050405020304" pitchFamily="18" charset="0"/>
                <a:cs typeface="Times New Roman" panose="02020603050405020304" pitchFamily="18" charset="0"/>
              </a:rPr>
              <a:t>likely at present.)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3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What specifics might apply?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Architectural variation of buildings and units.</a:t>
            </a:r>
          </a:p>
          <a:p>
            <a:pPr lvl="1"/>
            <a:r>
              <a:rPr lang="en-US" dirty="0" smtClean="0">
                <a:latin typeface="Times New Roman" panose="02020603050405020304" pitchFamily="18" charset="0"/>
                <a:cs typeface="Times New Roman" panose="02020603050405020304" pitchFamily="18" charset="0"/>
              </a:rPr>
              <a:t>Scale and proportion</a:t>
            </a:r>
          </a:p>
          <a:p>
            <a:pPr lvl="1"/>
            <a:r>
              <a:rPr lang="en-US" dirty="0" smtClean="0">
                <a:latin typeface="Times New Roman" panose="02020603050405020304" pitchFamily="18" charset="0"/>
                <a:cs typeface="Times New Roman" panose="02020603050405020304" pitchFamily="18" charset="0"/>
              </a:rPr>
              <a:t>Typical bulk standards</a:t>
            </a:r>
          </a:p>
          <a:p>
            <a:r>
              <a:rPr lang="en-US" dirty="0" smtClean="0">
                <a:latin typeface="Times New Roman" panose="02020603050405020304" pitchFamily="18" charset="0"/>
                <a:cs typeface="Times New Roman" panose="02020603050405020304" pitchFamily="18" charset="0"/>
              </a:rPr>
              <a:t>Types of development proposed:</a:t>
            </a:r>
          </a:p>
          <a:p>
            <a:pPr lvl="1"/>
            <a:r>
              <a:rPr lang="en-US" dirty="0" smtClean="0">
                <a:latin typeface="Times New Roman" panose="02020603050405020304" pitchFamily="18" charset="0"/>
                <a:cs typeface="Times New Roman" panose="02020603050405020304" pitchFamily="18" charset="0"/>
              </a:rPr>
              <a:t>TOD type development</a:t>
            </a:r>
          </a:p>
          <a:p>
            <a:pPr lvl="1"/>
            <a:r>
              <a:rPr lang="en-US" dirty="0" smtClean="0">
                <a:latin typeface="Times New Roman" panose="02020603050405020304" pitchFamily="18" charset="0"/>
                <a:cs typeface="Times New Roman" panose="02020603050405020304" pitchFamily="18" charset="0"/>
              </a:rPr>
              <a:t>Village Center</a:t>
            </a:r>
          </a:p>
          <a:p>
            <a:pPr lvl="1"/>
            <a:r>
              <a:rPr lang="en-US" dirty="0" smtClean="0">
                <a:latin typeface="Times New Roman" panose="02020603050405020304" pitchFamily="18" charset="0"/>
                <a:cs typeface="Times New Roman" panose="02020603050405020304" pitchFamily="18" charset="0"/>
              </a:rPr>
              <a:t>Commercial area</a:t>
            </a:r>
          </a:p>
          <a:p>
            <a:r>
              <a:rPr lang="en-US" dirty="0" smtClean="0">
                <a:latin typeface="Times New Roman" panose="02020603050405020304" pitchFamily="18" charset="0"/>
                <a:cs typeface="Times New Roman" panose="02020603050405020304" pitchFamily="18" charset="0"/>
              </a:rPr>
              <a:t>Local determination as to location. (POCD?)</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31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Advantages of such </a:t>
            </a:r>
            <a:r>
              <a:rPr lang="en-US" dirty="0" smtClean="0">
                <a:latin typeface="Times New Roman" panose="02020603050405020304" pitchFamily="18" charset="0"/>
                <a:cs typeface="Times New Roman" panose="02020603050405020304" pitchFamily="18" charset="0"/>
              </a:rPr>
              <a:t>zoning: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Renewed vigor in Connecticut municipalities.</a:t>
            </a:r>
          </a:p>
          <a:p>
            <a:r>
              <a:rPr lang="en-US" dirty="0" smtClean="0">
                <a:latin typeface="Times New Roman" panose="02020603050405020304" pitchFamily="18" charset="0"/>
                <a:cs typeface="Times New Roman" panose="02020603050405020304" pitchFamily="18" charset="0"/>
              </a:rPr>
              <a:t>Revitalize </a:t>
            </a:r>
            <a:r>
              <a:rPr lang="en-US" dirty="0" smtClean="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stagnant development atmosphere in some municipalities.</a:t>
            </a:r>
          </a:p>
          <a:p>
            <a:r>
              <a:rPr lang="en-US" dirty="0" smtClean="0">
                <a:latin typeface="Times New Roman" panose="02020603050405020304" pitchFamily="18" charset="0"/>
                <a:cs typeface="Times New Roman" panose="02020603050405020304" pitchFamily="18" charset="0"/>
              </a:rPr>
              <a:t>Provides for inclusive planning with more equity for all community members.</a:t>
            </a:r>
          </a:p>
          <a:p>
            <a:r>
              <a:rPr lang="en-US" dirty="0" smtClean="0">
                <a:latin typeface="Times New Roman" panose="02020603050405020304" pitchFamily="18" charset="0"/>
                <a:cs typeface="Times New Roman" panose="02020603050405020304" pitchFamily="18" charset="0"/>
              </a:rPr>
              <a:t>Provide for more vital communities in the future serving all age groups.</a:t>
            </a:r>
          </a:p>
          <a:p>
            <a:r>
              <a:rPr lang="en-US" dirty="0" smtClean="0">
                <a:latin typeface="Times New Roman" panose="02020603050405020304" pitchFamily="18" charset="0"/>
                <a:cs typeface="Times New Roman" panose="02020603050405020304" pitchFamily="18" charset="0"/>
              </a:rPr>
              <a:t>Others include grand list growth and…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95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Disadvantages of not planning: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Surprise applications with little Commission input</a:t>
            </a:r>
            <a:r>
              <a:rPr lang="en-US" dirty="0" smtClean="0">
                <a:latin typeface="Times New Roman" panose="02020603050405020304" pitchFamily="18" charset="0"/>
                <a:cs typeface="Times New Roman" panose="02020603050405020304" pitchFamily="18" charset="0"/>
              </a:rPr>
              <a:t>. Public concern.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Possible CGS 8-30g applications with unacceptable types of development.</a:t>
            </a:r>
          </a:p>
          <a:p>
            <a:r>
              <a:rPr lang="en-US" dirty="0" smtClean="0">
                <a:latin typeface="Times New Roman" panose="02020603050405020304" pitchFamily="18" charset="0"/>
                <a:cs typeface="Times New Roman" panose="02020603050405020304" pitchFamily="18" charset="0"/>
              </a:rPr>
              <a:t>Possible court expenditures for litigation which is likely to be lost.</a:t>
            </a:r>
          </a:p>
          <a:p>
            <a:r>
              <a:rPr lang="en-US" dirty="0" smtClean="0">
                <a:latin typeface="Times New Roman" panose="02020603050405020304" pitchFamily="18" charset="0"/>
                <a:cs typeface="Times New Roman" panose="02020603050405020304" pitchFamily="18" charset="0"/>
              </a:rPr>
              <a:t>Sets up or continues an atmosphere of conflict as opposed to one of cooperation.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44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Some options to consider: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“Friendly” Affordable Housing, CGS 8-30g, </a:t>
            </a:r>
          </a:p>
          <a:p>
            <a:endParaRPr lang="en-US"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HOME Connecticut 2008, CGS 8-13m et. seq. </a:t>
            </a:r>
          </a:p>
          <a:p>
            <a:pPr lvl="1"/>
            <a:r>
              <a:rPr lang="en-US" dirty="0" smtClean="0">
                <a:latin typeface="Times New Roman" panose="02020603050405020304" pitchFamily="18" charset="0"/>
                <a:cs typeface="Times New Roman" panose="02020603050405020304" pitchFamily="18" charset="0"/>
              </a:rPr>
              <a:t>Incentive Housing Zones</a:t>
            </a:r>
          </a:p>
          <a:p>
            <a:pPr marL="457200" lvl="1" indent="0">
              <a:buNone/>
            </a:pP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Inclusionary Zoning, CGS 8-2g. (Density increases)</a:t>
            </a:r>
          </a:p>
          <a:p>
            <a:pPr marL="0" indent="0">
              <a:buNone/>
            </a:pPr>
            <a:r>
              <a:rPr lang="en-US" dirty="0" smtClean="0">
                <a:latin typeface="Times New Roman" panose="02020603050405020304" pitchFamily="18" charset="0"/>
                <a:cs typeface="Times New Roman" panose="02020603050405020304" pitchFamily="18" charset="0"/>
              </a:rPr>
              <a:t>	- Fee in lieu of affordable housing</a:t>
            </a:r>
          </a:p>
          <a:p>
            <a:r>
              <a:rPr lang="en-US" b="1" dirty="0" smtClean="0">
                <a:latin typeface="Times New Roman" panose="02020603050405020304" pitchFamily="18" charset="0"/>
                <a:cs typeface="Times New Roman" panose="02020603050405020304" pitchFamily="18" charset="0"/>
              </a:rPr>
              <a:t>Village District Zoning, CGS 8-2j. (Variety of types)</a:t>
            </a:r>
          </a:p>
          <a:p>
            <a:pPr lvl="1"/>
            <a:r>
              <a:rPr lang="en-US" b="1" dirty="0" smtClean="0">
                <a:latin typeface="Times New Roman" panose="02020603050405020304" pitchFamily="18" charset="0"/>
                <a:cs typeface="Times New Roman" panose="02020603050405020304" pitchFamily="18" charset="0"/>
              </a:rPr>
              <a:t>Design Districts, Form Based Coding, or </a:t>
            </a:r>
            <a:r>
              <a:rPr lang="en-US" b="1" dirty="0" err="1" smtClean="0">
                <a:latin typeface="Times New Roman" panose="02020603050405020304" pitchFamily="18" charset="0"/>
                <a:cs typeface="Times New Roman" panose="02020603050405020304" pitchFamily="18" charset="0"/>
              </a:rPr>
              <a:t>CoHousing</a:t>
            </a:r>
            <a:r>
              <a:rPr lang="en-US" b="1" dirty="0" smtClean="0">
                <a:latin typeface="Times New Roman" panose="02020603050405020304" pitchFamily="18" charset="0"/>
                <a:cs typeface="Times New Roman" panose="02020603050405020304" pitchFamily="18" charset="0"/>
              </a:rPr>
              <a:t>.</a:t>
            </a:r>
          </a:p>
          <a:p>
            <a:endParaRPr lang="en-US" dirty="0" smtClean="0"/>
          </a:p>
          <a:p>
            <a:pPr marL="0" indent="0">
              <a:buNone/>
            </a:pPr>
            <a:endParaRPr lang="en-US" dirty="0"/>
          </a:p>
        </p:txBody>
      </p:sp>
      <p:sp>
        <p:nvSpPr>
          <p:cNvPr id="6" name="Rectangle 5"/>
          <p:cNvSpPr/>
          <p:nvPr/>
        </p:nvSpPr>
        <p:spPr>
          <a:xfrm>
            <a:off x="838200" y="5181600"/>
            <a:ext cx="7696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Special District Zoning: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Village Districts:</a:t>
            </a:r>
          </a:p>
          <a:p>
            <a:pPr lvl="1"/>
            <a:r>
              <a:rPr lang="en-US" dirty="0" smtClean="0"/>
              <a:t>Creation/revitalization of Village Centers</a:t>
            </a:r>
          </a:p>
          <a:p>
            <a:pPr lvl="1"/>
            <a:r>
              <a:rPr lang="en-US" dirty="0" smtClean="0"/>
              <a:t>Rehabilitation of existing buildings</a:t>
            </a:r>
            <a:endParaRPr lang="en-US" dirty="0" smtClean="0"/>
          </a:p>
          <a:p>
            <a:r>
              <a:rPr lang="en-US" dirty="0" smtClean="0"/>
              <a:t>Form Based Coding:</a:t>
            </a:r>
          </a:p>
          <a:p>
            <a:pPr lvl="1"/>
            <a:r>
              <a:rPr lang="en-US" dirty="0" smtClean="0"/>
              <a:t>Specific area </a:t>
            </a:r>
            <a:r>
              <a:rPr lang="en-US" u="sng" dirty="0" smtClean="0"/>
              <a:t>form</a:t>
            </a:r>
            <a:r>
              <a:rPr lang="en-US" dirty="0" smtClean="0"/>
              <a:t> creation</a:t>
            </a:r>
          </a:p>
          <a:p>
            <a:pPr lvl="1"/>
            <a:r>
              <a:rPr lang="en-US" dirty="0" smtClean="0"/>
              <a:t>Allows creation of areas not allowed by current zoning</a:t>
            </a:r>
          </a:p>
          <a:p>
            <a:r>
              <a:rPr lang="en-US" dirty="0" err="1" smtClean="0"/>
              <a:t>CoHousing</a:t>
            </a:r>
            <a:r>
              <a:rPr lang="en-US" dirty="0" smtClean="0"/>
              <a:t>: Creation of multigenerational, clustered housing. Possible open space adds. </a:t>
            </a:r>
          </a:p>
          <a:p>
            <a:r>
              <a:rPr lang="en-US" dirty="0" smtClean="0"/>
              <a:t>Unlimited creativity…</a:t>
            </a:r>
          </a:p>
          <a:p>
            <a:endParaRPr lang="en-US" dirty="0"/>
          </a:p>
        </p:txBody>
      </p:sp>
    </p:spTree>
    <p:extLst>
      <p:ext uri="{BB962C8B-B14F-4D97-AF65-F5344CB8AC3E}">
        <p14:creationId xmlns:p14="http://schemas.microsoft.com/office/powerpoint/2010/main" val="66603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1029" name="Picture 5" descr="C:\Users\June Peck\AppData\Local\Microsoft\Windows\INetCache\IE\6JSS2D7R\1009px-The_village_of_Pomeioc,_North_Carolina,_1885,_color_-_NARA_-_5357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4819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une Peck\AppData\Local\Microsoft\Windows\INetCache\IE\PR6P7FXF\1200px-Grafton_Village_Historic_Distric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une Peck\AppData\Local\Microsoft\Windows\INetCache\IE\6JSS2D7R\New-england-Visit-of-montpelier-in-vermo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38600"/>
            <a:ext cx="4572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une Peck\AppData\Local\Microsoft\Windows\INetCache\IE\IKIQTO5B\1024px-1871_Lane-Hubbard_House,_Second_Street,_City_Point,_New_Haven,_Connecticu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7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Why consider attainable housing?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CGS 8-2 requires it.</a:t>
            </a:r>
          </a:p>
          <a:p>
            <a:r>
              <a:rPr lang="en-US" dirty="0" smtClean="0">
                <a:latin typeface="Times New Roman" panose="02020603050405020304" pitchFamily="18" charset="0"/>
                <a:cs typeface="Times New Roman" panose="02020603050405020304" pitchFamily="18" charset="0"/>
              </a:rPr>
              <a:t>Local Affordable Housing </a:t>
            </a:r>
            <a:r>
              <a:rPr lang="en-US" u="sng" dirty="0" smtClean="0">
                <a:latin typeface="Times New Roman" panose="02020603050405020304" pitchFamily="18" charset="0"/>
                <a:cs typeface="Times New Roman" panose="02020603050405020304" pitchFamily="18" charset="0"/>
              </a:rPr>
              <a:t>Plans</a:t>
            </a:r>
            <a:r>
              <a:rPr lang="en-US" dirty="0" smtClean="0">
                <a:latin typeface="Times New Roman" panose="02020603050405020304" pitchFamily="18" charset="0"/>
                <a:cs typeface="Times New Roman" panose="02020603050405020304" pitchFamily="18" charset="0"/>
              </a:rPr>
              <a:t> are now required by statute.</a:t>
            </a:r>
          </a:p>
          <a:p>
            <a:r>
              <a:rPr lang="en-US" dirty="0" smtClean="0">
                <a:latin typeface="Times New Roman" panose="02020603050405020304" pitchFamily="18" charset="0"/>
                <a:cs typeface="Times New Roman" panose="02020603050405020304" pitchFamily="18" charset="0"/>
              </a:rPr>
              <a:t>Plan ahead rather than be surprised.</a:t>
            </a:r>
          </a:p>
          <a:p>
            <a:r>
              <a:rPr lang="en-US" dirty="0" smtClean="0">
                <a:latin typeface="Times New Roman" panose="02020603050405020304" pitchFamily="18" charset="0"/>
                <a:cs typeface="Times New Roman" panose="02020603050405020304" pitchFamily="18" charset="0"/>
              </a:rPr>
              <a:t>Consider, what does your town need to be a vital, active, and dynamic place with equity for all income levels?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05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Now, a few 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514350" indent="-514350">
              <a:buAutoNum type="arabicPeriod"/>
            </a:pPr>
            <a:r>
              <a:rPr lang="en-US" dirty="0" smtClean="0">
                <a:latin typeface="Times New Roman" panose="02020603050405020304" pitchFamily="18" charset="0"/>
                <a:cs typeface="Times New Roman" panose="02020603050405020304" pitchFamily="18" charset="0"/>
              </a:rPr>
              <a:t>What issues does your commission have with affordable housing applications?</a:t>
            </a:r>
          </a:p>
          <a:p>
            <a:pPr marL="514350" indent="-514350">
              <a:buAutoNum type="arabicPeriod"/>
            </a:pPr>
            <a:r>
              <a:rPr lang="en-US" dirty="0" smtClean="0">
                <a:latin typeface="Times New Roman" panose="02020603050405020304" pitchFamily="18" charset="0"/>
                <a:cs typeface="Times New Roman" panose="02020603050405020304" pitchFamily="18" charset="0"/>
              </a:rPr>
              <a:t>What are the most significant problems your town has at this time?</a:t>
            </a:r>
          </a:p>
          <a:p>
            <a:pPr marL="514350" indent="-514350">
              <a:buAutoNum type="arabicPeriod"/>
            </a:pPr>
            <a:r>
              <a:rPr lang="en-US" dirty="0" smtClean="0">
                <a:latin typeface="Times New Roman" panose="02020603050405020304" pitchFamily="18" charset="0"/>
                <a:cs typeface="Times New Roman" panose="02020603050405020304" pitchFamily="18" charset="0"/>
              </a:rPr>
              <a:t>Do you believe there are any connections between housing supply and other local problems?</a:t>
            </a:r>
          </a:p>
          <a:p>
            <a:pPr marL="514350" indent="-514350">
              <a:buAutoNum type="arabicPeriod"/>
            </a:pPr>
            <a:r>
              <a:rPr lang="en-US" dirty="0" smtClean="0">
                <a:latin typeface="Times New Roman" panose="02020603050405020304" pitchFamily="18" charset="0"/>
                <a:cs typeface="Times New Roman" panose="02020603050405020304" pitchFamily="18" charset="0"/>
              </a:rPr>
              <a:t>If you community is involved with Sustainable CT does it have a housing component?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05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Thankyou!</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pPr marL="0" indent="0">
              <a:buNone/>
            </a:pPr>
            <a:r>
              <a:rPr lang="en-US" dirty="0" smtClean="0">
                <a:latin typeface="Times New Roman" panose="02020603050405020304" pitchFamily="18" charset="0"/>
                <a:cs typeface="Times New Roman" panose="02020603050405020304" pitchFamily="18" charset="0"/>
              </a:rPr>
              <a:t>Please feel free to send me any questions you wish.</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Hiram Peck, AICP, CFM</a:t>
            </a:r>
          </a:p>
          <a:p>
            <a:pPr marL="0" indent="0" algn="ctr">
              <a:buNone/>
            </a:pPr>
            <a:r>
              <a:rPr lang="en-US" b="1" dirty="0" smtClean="0">
                <a:latin typeface="Times New Roman" panose="02020603050405020304" pitchFamily="18" charset="0"/>
                <a:cs typeface="Times New Roman" panose="02020603050405020304" pitchFamily="18" charset="0"/>
              </a:rPr>
              <a:t>hpeck@avonct.gov</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June Peck\AppData\Local\Microsoft\Windows\INetCache\IE\PR6P7FXF\15536900769_5443578b3c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953000" cy="36742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une Peck\AppData\Local\Microsoft\Windows\INetCache\IE\C9IF2PHF\mm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52368"/>
            <a:ext cx="4267200" cy="360563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une Peck\AppData\Local\Microsoft\Windows\INetCache\IE\IKIQTO5B\268522970_370e54d738_z[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3674269"/>
            <a:ext cx="4876799" cy="32021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June Peck\AppData\Local\Microsoft\Windows\INetCache\IE\C9IF2PHF\1200px-SouthbridgeMA_WilliamHodgsonTwoFamil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0"/>
            <a:ext cx="4267200" cy="329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0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Alternatives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What are the available alternatives?</a:t>
            </a:r>
          </a:p>
          <a:p>
            <a:pPr lvl="1"/>
            <a:r>
              <a:rPr lang="en-US" dirty="0" smtClean="0">
                <a:latin typeface="Times New Roman" panose="02020603050405020304" pitchFamily="18" charset="0"/>
                <a:cs typeface="Times New Roman" panose="02020603050405020304" pitchFamily="18" charset="0"/>
              </a:rPr>
              <a:t>Several available to choose.</a:t>
            </a:r>
          </a:p>
          <a:p>
            <a:pPr lvl="1"/>
            <a:r>
              <a:rPr lang="en-US" dirty="0" smtClean="0">
                <a:latin typeface="Times New Roman" panose="02020603050405020304" pitchFamily="18" charset="0"/>
                <a:cs typeface="Times New Roman" panose="02020603050405020304" pitchFamily="18" charset="0"/>
              </a:rPr>
              <a:t>Criteria?</a:t>
            </a:r>
          </a:p>
          <a:p>
            <a:pPr lvl="1"/>
            <a:r>
              <a:rPr lang="en-US" dirty="0" smtClean="0">
                <a:latin typeface="Times New Roman" panose="02020603050405020304" pitchFamily="18" charset="0"/>
                <a:cs typeface="Times New Roman" panose="02020603050405020304" pitchFamily="18" charset="0"/>
              </a:rPr>
              <a:t>What is needed? Local leadership and knowledge</a:t>
            </a:r>
          </a:p>
          <a:p>
            <a:pPr lvl="1"/>
            <a:r>
              <a:rPr lang="en-US" dirty="0" smtClean="0">
                <a:latin typeface="Times New Roman" panose="02020603050405020304" pitchFamily="18" charset="0"/>
                <a:cs typeface="Times New Roman" panose="02020603050405020304" pitchFamily="18" charset="0"/>
              </a:rPr>
              <a:t>What is the desired result?</a:t>
            </a:r>
          </a:p>
          <a:p>
            <a:pPr lvl="1"/>
            <a:r>
              <a:rPr lang="en-US" dirty="0" smtClean="0">
                <a:latin typeface="Times New Roman" panose="02020603050405020304" pitchFamily="18" charset="0"/>
                <a:cs typeface="Times New Roman" panose="02020603050405020304" pitchFamily="18" charset="0"/>
              </a:rPr>
              <a:t>Where do we go from here?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3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CGS 8-30g.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Legislation passed in 1990 by CT Legislature due to the significant need for affordable housing.</a:t>
            </a:r>
          </a:p>
          <a:p>
            <a:r>
              <a:rPr lang="en-US" dirty="0" smtClean="0">
                <a:latin typeface="Times New Roman" panose="02020603050405020304" pitchFamily="18" charset="0"/>
                <a:cs typeface="Times New Roman" panose="02020603050405020304" pitchFamily="18" charset="0"/>
              </a:rPr>
              <a:t>Sets a goal of 10% of local housing stock to be designated as affordable in each municipality.</a:t>
            </a:r>
          </a:p>
          <a:p>
            <a:r>
              <a:rPr lang="en-US" dirty="0" smtClean="0">
                <a:latin typeface="Times New Roman" panose="02020603050405020304" pitchFamily="18" charset="0"/>
                <a:cs typeface="Times New Roman" panose="02020603050405020304" pitchFamily="18" charset="0"/>
              </a:rPr>
              <a:t>Until the 10% goal is reached, municipality remains subject to CGS 8-30g.</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Moratorium  may  be applied for if certain number of affordable units is reached.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29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CGS 8-30g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Requires that the 30% of the dwelling units/apartments be: 1. assisted housing, or  2. a set aside development, where,</a:t>
            </a:r>
          </a:p>
          <a:p>
            <a:r>
              <a:rPr lang="en-US" dirty="0" smtClean="0">
                <a:latin typeface="Times New Roman" panose="02020603050405020304" pitchFamily="18" charset="0"/>
                <a:cs typeface="Times New Roman" panose="02020603050405020304" pitchFamily="18" charset="0"/>
              </a:rPr>
              <a:t>15% of the units are sold/leased or rented at 60% of the area median income (</a:t>
            </a:r>
            <a:r>
              <a:rPr lang="en-US" dirty="0" err="1" smtClean="0">
                <a:latin typeface="Times New Roman" panose="02020603050405020304" pitchFamily="18" charset="0"/>
                <a:cs typeface="Times New Roman" panose="02020603050405020304" pitchFamily="18" charset="0"/>
              </a:rPr>
              <a:t>ami</a:t>
            </a:r>
            <a:r>
              <a:rPr lang="en-US" dirty="0" smtClean="0">
                <a:latin typeface="Times New Roman" panose="02020603050405020304" pitchFamily="18" charset="0"/>
                <a:cs typeface="Times New Roman" panose="02020603050405020304" pitchFamily="18" charset="0"/>
              </a:rPr>
              <a:t>) and 15% are sold/leased or rented at 80% of the </a:t>
            </a:r>
            <a:r>
              <a:rPr lang="en-US" dirty="0" err="1" smtClean="0">
                <a:latin typeface="Times New Roman" panose="02020603050405020304" pitchFamily="18" charset="0"/>
                <a:cs typeface="Times New Roman" panose="02020603050405020304" pitchFamily="18" charset="0"/>
              </a:rPr>
              <a:t>ami</a:t>
            </a:r>
            <a:r>
              <a:rPr lang="en-US" dirty="0" smtClean="0">
                <a:latin typeface="Times New Roman" panose="02020603050405020304" pitchFamily="18" charset="0"/>
                <a:cs typeface="Times New Roman" panose="02020603050405020304" pitchFamily="18" charset="0"/>
              </a:rPr>
              <a:t> or the CT State Median income whichever is less.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64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is affordable/attainable housing?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Times New Roman" panose="02020603050405020304" pitchFamily="18" charset="0"/>
                <a:cs typeface="Times New Roman" panose="02020603050405020304" pitchFamily="18" charset="0"/>
              </a:rPr>
              <a:t>Statutory Definition: CGS §8-39a.</a:t>
            </a:r>
            <a:r>
              <a:rPr lang="en-US" sz="1200"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“housing for which persons and families</a:t>
            </a:r>
            <a:r>
              <a:rPr lang="en-US"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pay 30% or less of their annual  income, where such income is less than or equal to the area median income for the municipality in which such housing is located, as determined by US Dept. of Housing and Urban Development.</a:t>
            </a: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What does affordable housing mean to you?</a:t>
            </a:r>
          </a:p>
          <a:p>
            <a:r>
              <a:rPr lang="en-US" dirty="0" smtClean="0">
                <a:latin typeface="Times New Roman" panose="02020603050405020304" pitchFamily="18" charset="0"/>
                <a:cs typeface="Times New Roman" panose="02020603050405020304" pitchFamily="18" charset="0"/>
              </a:rPr>
              <a:t>Why should you care? </a:t>
            </a:r>
          </a:p>
          <a:p>
            <a:pPr lvl="1"/>
            <a:r>
              <a:rPr lang="en-US" dirty="0" smtClean="0">
                <a:latin typeface="Times New Roman" panose="02020603050405020304" pitchFamily="18" charset="0"/>
                <a:cs typeface="Times New Roman" panose="02020603050405020304" pitchFamily="18" charset="0"/>
              </a:rPr>
              <a:t>As a Commission </a:t>
            </a:r>
            <a:r>
              <a:rPr lang="en-US" dirty="0" smtClean="0">
                <a:latin typeface="Times New Roman" panose="02020603050405020304" pitchFamily="18" charset="0"/>
                <a:cs typeface="Times New Roman" panose="02020603050405020304" pitchFamily="18" charset="0"/>
              </a:rPr>
              <a:t>member?</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As a business owner?</a:t>
            </a:r>
          </a:p>
          <a:p>
            <a:pPr lvl="1"/>
            <a:r>
              <a:rPr lang="en-US" dirty="0" smtClean="0">
                <a:latin typeface="Times New Roman" panose="02020603050405020304" pitchFamily="18" charset="0"/>
                <a:cs typeface="Times New Roman" panose="02020603050405020304" pitchFamily="18" charset="0"/>
              </a:rPr>
              <a:t>As a taxpayer?</a:t>
            </a:r>
          </a:p>
          <a:p>
            <a:pPr marL="457200" lvl="1" indent="0">
              <a:buNone/>
            </a:pPr>
            <a:r>
              <a:rPr lang="en-US" dirty="0" smtClean="0">
                <a:latin typeface="Times New Roman" panose="02020603050405020304" pitchFamily="18" charset="0"/>
                <a:cs typeface="Times New Roman" panose="02020603050405020304" pitchFamily="18" charset="0"/>
              </a:rPr>
              <a:t>As a </a:t>
            </a:r>
            <a:r>
              <a:rPr lang="en-US" dirty="0" smtClean="0">
                <a:latin typeface="Times New Roman" panose="02020603050405020304" pitchFamily="18" charset="0"/>
                <a:cs typeface="Times New Roman" panose="02020603050405020304" pitchFamily="18" charset="0"/>
              </a:rPr>
              <a:t>member </a:t>
            </a:r>
            <a:r>
              <a:rPr lang="en-US" dirty="0" smtClean="0">
                <a:latin typeface="Times New Roman" panose="02020603050405020304" pitchFamily="18" charset="0"/>
                <a:cs typeface="Times New Roman" panose="02020603050405020304" pitchFamily="18" charset="0"/>
              </a:rPr>
              <a:t>of your </a:t>
            </a:r>
            <a:r>
              <a:rPr lang="en-US" dirty="0" smtClean="0">
                <a:latin typeface="Times New Roman" panose="02020603050405020304" pitchFamily="18" charset="0"/>
                <a:cs typeface="Times New Roman" panose="02020603050405020304" pitchFamily="18" charset="0"/>
              </a:rPr>
              <a:t>community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why should you care?</a:t>
            </a:r>
            <a:endParaRPr lang="en-US" dirty="0" smtClean="0">
              <a:latin typeface="Times New Roman" panose="02020603050405020304" pitchFamily="18" charset="0"/>
              <a:cs typeface="Times New Roman" panose="02020603050405020304" pitchFamily="18" charset="0"/>
            </a:endParaRPr>
          </a:p>
          <a:p>
            <a:pPr marL="457200" lvl="1"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38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510041"/>
            <a:ext cx="8229600" cy="5410880"/>
          </a:xfrm>
        </p:spPr>
      </p:pic>
    </p:spTree>
    <p:extLst>
      <p:ext uri="{BB962C8B-B14F-4D97-AF65-F5344CB8AC3E}">
        <p14:creationId xmlns:p14="http://schemas.microsoft.com/office/powerpoint/2010/main" val="28955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Median Household Income:*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r>
              <a:rPr lang="en-US" sz="4000" dirty="0" smtClean="0">
                <a:latin typeface="Times New Roman" panose="02020603050405020304" pitchFamily="18" charset="0"/>
                <a:cs typeface="Times New Roman" panose="02020603050405020304" pitchFamily="18" charset="0"/>
              </a:rPr>
              <a:t>Fairfield County: $92,969</a:t>
            </a:r>
          </a:p>
          <a:p>
            <a:r>
              <a:rPr lang="en-US" sz="4000" dirty="0" smtClean="0">
                <a:latin typeface="Times New Roman" panose="02020603050405020304" pitchFamily="18" charset="0"/>
                <a:cs typeface="Times New Roman" panose="02020603050405020304" pitchFamily="18" charset="0"/>
              </a:rPr>
              <a:t>Hartford County: $72,321</a:t>
            </a:r>
          </a:p>
          <a:p>
            <a:r>
              <a:rPr lang="en-US" sz="4000" dirty="0" smtClean="0">
                <a:latin typeface="Times New Roman" panose="02020603050405020304" pitchFamily="18" charset="0"/>
                <a:cs typeface="Times New Roman" panose="02020603050405020304" pitchFamily="18" charset="0"/>
              </a:rPr>
              <a:t>Litchfield County: $78,314</a:t>
            </a:r>
          </a:p>
          <a:p>
            <a:r>
              <a:rPr lang="en-US" sz="4000" dirty="0" smtClean="0">
                <a:latin typeface="Times New Roman" panose="02020603050405020304" pitchFamily="18" charset="0"/>
                <a:cs typeface="Times New Roman" panose="02020603050405020304" pitchFamily="18" charset="0"/>
              </a:rPr>
              <a:t>Middlesex County: $84,761</a:t>
            </a:r>
          </a:p>
          <a:p>
            <a:r>
              <a:rPr lang="en-US" sz="4000" dirty="0" smtClean="0">
                <a:latin typeface="Times New Roman" panose="02020603050405020304" pitchFamily="18" charset="0"/>
                <a:cs typeface="Times New Roman" panose="02020603050405020304" pitchFamily="18" charset="0"/>
              </a:rPr>
              <a:t>New Haven County: $67,128</a:t>
            </a:r>
          </a:p>
          <a:p>
            <a:r>
              <a:rPr lang="en-US" sz="4000" dirty="0" smtClean="0">
                <a:latin typeface="Times New Roman" panose="02020603050405020304" pitchFamily="18" charset="0"/>
                <a:cs typeface="Times New Roman" panose="02020603050405020304" pitchFamily="18" charset="0"/>
              </a:rPr>
              <a:t>New London County: $71,368</a:t>
            </a:r>
          </a:p>
          <a:p>
            <a:r>
              <a:rPr lang="en-US" sz="4000" dirty="0" smtClean="0">
                <a:latin typeface="Times New Roman" panose="02020603050405020304" pitchFamily="18" charset="0"/>
                <a:cs typeface="Times New Roman" panose="02020603050405020304" pitchFamily="18" charset="0"/>
              </a:rPr>
              <a:t>Tolland County: $84,916</a:t>
            </a:r>
          </a:p>
          <a:p>
            <a:r>
              <a:rPr lang="en-US" sz="4000" dirty="0" smtClean="0">
                <a:latin typeface="Times New Roman" panose="02020603050405020304" pitchFamily="18" charset="0"/>
                <a:cs typeface="Times New Roman" panose="02020603050405020304" pitchFamily="18" charset="0"/>
              </a:rPr>
              <a:t>Windham County: $64,774</a:t>
            </a:r>
          </a:p>
          <a:p>
            <a:r>
              <a:rPr lang="en-US" sz="4000" dirty="0" smtClean="0">
                <a:latin typeface="Times New Roman" panose="02020603050405020304" pitchFamily="18" charset="0"/>
                <a:cs typeface="Times New Roman" panose="02020603050405020304" pitchFamily="18" charset="0"/>
              </a:rPr>
              <a:t>Connecticut: $77,068</a:t>
            </a:r>
          </a:p>
          <a:p>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*Source: American Community Survey 2018</a:t>
            </a:r>
          </a:p>
          <a:p>
            <a:endParaRPr lang="en-US" dirty="0"/>
          </a:p>
        </p:txBody>
      </p:sp>
    </p:spTree>
    <p:extLst>
      <p:ext uri="{BB962C8B-B14F-4D97-AF65-F5344CB8AC3E}">
        <p14:creationId xmlns:p14="http://schemas.microsoft.com/office/powerpoint/2010/main" val="3145482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1011</Words>
  <Application>Microsoft Office PowerPoint</Application>
  <PresentationFormat>On-screen Show (4:3)</PresentationFormat>
  <Paragraphs>146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Affordable Housing</vt:lpstr>
      <vt:lpstr>PowerPoint Presentation</vt:lpstr>
      <vt:lpstr>PowerPoint Presentation</vt:lpstr>
      <vt:lpstr>Alternatives </vt:lpstr>
      <vt:lpstr>CGS 8-30g.</vt:lpstr>
      <vt:lpstr>CGS 8-30g</vt:lpstr>
      <vt:lpstr>What is affordable/attainable housing?</vt:lpstr>
      <vt:lpstr>PowerPoint Presentation</vt:lpstr>
      <vt:lpstr>Median Household Income:*</vt:lpstr>
      <vt:lpstr>What do you think of affordable housing in your community?</vt:lpstr>
      <vt:lpstr>Lets look at economic development: </vt:lpstr>
      <vt:lpstr>Keys to attainable housing acceptability:</vt:lpstr>
      <vt:lpstr>Some options to consider: </vt:lpstr>
      <vt:lpstr>Incentive Housing Zones (IHZ):</vt:lpstr>
      <vt:lpstr>What specifics might apply?</vt:lpstr>
      <vt:lpstr>Advantages of such zoning: </vt:lpstr>
      <vt:lpstr>Disadvantages of not planning:</vt:lpstr>
      <vt:lpstr>Some options to consider: </vt:lpstr>
      <vt:lpstr>Special District Zoning: </vt:lpstr>
      <vt:lpstr>Why consider attainable housing?</vt:lpstr>
      <vt:lpstr>Now, a few questions:</vt:lpstr>
      <vt:lpstr>Thankyou!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dc:title>
  <dc:creator>June Peck</dc:creator>
  <cp:lastModifiedBy>June Peck</cp:lastModifiedBy>
  <cp:revision>27</cp:revision>
  <dcterms:created xsi:type="dcterms:W3CDTF">2020-04-25T17:09:19Z</dcterms:created>
  <dcterms:modified xsi:type="dcterms:W3CDTF">2020-04-27T14:51:30Z</dcterms:modified>
</cp:coreProperties>
</file>